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83" r:id="rId3"/>
    <p:sldId id="288" r:id="rId4"/>
    <p:sldId id="257" r:id="rId5"/>
    <p:sldId id="290" r:id="rId6"/>
    <p:sldId id="293" r:id="rId7"/>
    <p:sldId id="275" r:id="rId8"/>
    <p:sldId id="264" r:id="rId9"/>
    <p:sldId id="289" r:id="rId10"/>
    <p:sldId id="292" r:id="rId11"/>
    <p:sldId id="291" r:id="rId12"/>
    <p:sldId id="284" r:id="rId13"/>
    <p:sldId id="287" r:id="rId14"/>
    <p:sldId id="285" r:id="rId15"/>
    <p:sldId id="294" r:id="rId16"/>
    <p:sldId id="295" r:id="rId17"/>
    <p:sldId id="296" r:id="rId18"/>
    <p:sldId id="297" r:id="rId19"/>
    <p:sldId id="286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rang tựa đề và tên đề mục" id="{9490D179-15FD-4203-9685-359FFA8EA266}">
          <p14:sldIdLst>
            <p14:sldId id="256"/>
            <p14:sldId id="283"/>
            <p14:sldId id="288"/>
            <p14:sldId id="257"/>
            <p14:sldId id="290"/>
            <p14:sldId id="293"/>
            <p14:sldId id="275"/>
          </p14:sldIdLst>
        </p14:section>
        <p14:section name="Các trang nội dung chính" id="{2041FB58-A62B-4F43-AF39-E71C5B35FAD6}">
          <p14:sldIdLst>
            <p14:sldId id="264"/>
            <p14:sldId id="289"/>
            <p14:sldId id="292"/>
            <p14:sldId id="291"/>
            <p14:sldId id="284"/>
            <p14:sldId id="287"/>
            <p14:sldId id="285"/>
            <p14:sldId id="294"/>
            <p14:sldId id="295"/>
            <p14:sldId id="296"/>
            <p14:sldId id="297"/>
            <p14:sldId id="2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88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1592" y="5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56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6974D5-05D1-4CD0-8BA4-E92A39A9EB52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D5B080-6F60-41A3-897F-FD5BF43A8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C3E66-9809-4172-9F7F-3D85EEF02FC9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A9990-F6A6-4359-A9CC-A9F9DBB145D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2903435" y="5990605"/>
            <a:ext cx="3198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accent1"/>
                </a:solidFill>
              </a:rPr>
              <a:t>ĐẠI</a:t>
            </a:r>
            <a:r>
              <a:rPr lang="en-US" sz="1200" baseline="0" dirty="0">
                <a:solidFill>
                  <a:schemeClr val="accent1"/>
                </a:solidFill>
              </a:rPr>
              <a:t> HỌC QUỐC GIA THÀNH PHỐ HỒ CHÍ MINH</a:t>
            </a:r>
          </a:p>
          <a:p>
            <a:pPr algn="ctr"/>
            <a:r>
              <a:rPr lang="en-US" sz="1200" b="1" baseline="0" dirty="0">
                <a:solidFill>
                  <a:schemeClr val="accent1">
                    <a:lumMod val="50000"/>
                  </a:schemeClr>
                </a:solidFill>
              </a:rPr>
              <a:t>TRƯỜNG ĐẠI HỌC BÁCH KHOA</a:t>
            </a:r>
            <a:endParaRPr lang="en-US" sz="1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F96C-824F-4C37-99B8-7E149B40C9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F96C-824F-4C37-99B8-7E149B40C9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2" y="0"/>
            <a:ext cx="5256609" cy="68580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6363176"/>
            <a:ext cx="20574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9841" y="457203"/>
            <a:ext cx="2949178" cy="122137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628651" y="1881156"/>
            <a:ext cx="2950369" cy="0"/>
          </a:xfrm>
          <a:prstGeom prst="line">
            <a:avLst/>
          </a:prstGeom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1321595" y="908228"/>
            <a:ext cx="3128963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5000">
                  <a:srgbClr val="0070C0"/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78620" y="133350"/>
            <a:ext cx="5279231" cy="774878"/>
          </a:xfrm>
        </p:spPr>
        <p:txBody>
          <a:bodyPr anchor="b" anchorCtr="0">
            <a:normAutofit/>
          </a:bodyPr>
          <a:lstStyle>
            <a:lvl1pPr marL="0" indent="0" algn="ctr">
              <a:buNone/>
              <a:defRPr sz="2400" b="1"/>
            </a:lvl1pPr>
          </a:lstStyle>
          <a:p>
            <a:pPr lvl="0"/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321595" y="1038225"/>
            <a:ext cx="3186113" cy="774878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350" i="1"/>
            </a:lvl1pPr>
          </a:lstStyle>
          <a:p>
            <a:pPr lvl="0"/>
            <a:endParaRPr lang="en-US" dirty="0"/>
          </a:p>
        </p:txBody>
      </p:sp>
      <p:sp>
        <p:nvSpPr>
          <p:cNvPr id="12" name="Chart Placeholder 11"/>
          <p:cNvSpPr>
            <a:spLocks noGrp="1"/>
          </p:cNvSpPr>
          <p:nvPr>
            <p:ph type="chart" sz="quarter" idx="12"/>
          </p:nvPr>
        </p:nvSpPr>
        <p:spPr>
          <a:xfrm>
            <a:off x="150020" y="1645006"/>
            <a:ext cx="5336381" cy="428907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51911" y="1645009"/>
            <a:ext cx="2949178" cy="5000091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F96C-824F-4C37-99B8-7E149B40C9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F96C-824F-4C37-99B8-7E149B40C9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F96C-824F-4C37-99B8-7E149B40C9D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85059" y="1825625"/>
            <a:ext cx="0" cy="4222478"/>
          </a:xfrm>
          <a:prstGeom prst="line">
            <a:avLst/>
          </a:prstGeom>
          <a:ln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30000">
                  <a:schemeClr val="accent1">
                    <a:lumMod val="50000"/>
                  </a:schemeClr>
                </a:gs>
                <a:gs pos="81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</a:ln>
          <a:effectLst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F96C-824F-4C37-99B8-7E149B40C9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F96C-824F-4C37-99B8-7E149B40C9D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28651" y="1881156"/>
            <a:ext cx="2950369" cy="0"/>
          </a:xfrm>
          <a:prstGeom prst="line">
            <a:avLst/>
          </a:prstGeom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5/10/2019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80F96C-824F-4C37-99B8-7E149B40C9D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28651" y="1881156"/>
            <a:ext cx="2950369" cy="0"/>
          </a:xfrm>
          <a:prstGeom prst="line">
            <a:avLst/>
          </a:prstGeom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5/10/2019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991" y="0"/>
            <a:ext cx="9142021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8000">
                <a:schemeClr val="bg1">
                  <a:alpha val="15000"/>
                </a:schemeClr>
              </a:gs>
              <a:gs pos="84000">
                <a:schemeClr val="bg2">
                  <a:alpha val="30000"/>
                </a:schemeClr>
              </a:gs>
              <a:gs pos="100000">
                <a:schemeClr val="bg2"/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Home alarm system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267" y="992573"/>
            <a:ext cx="1014555" cy="92240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420" y="1138591"/>
            <a:ext cx="1907671" cy="677146"/>
          </a:xfrm>
          <a:prstGeom prst="rect">
            <a:avLst/>
          </a:pr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E686AFAF-7DC1-3D0F-DEF4-7E4D3654DF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Embedded System Mini project.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>
                <a:solidFill>
                  <a:schemeClr val="tx1"/>
                </a:solidFill>
              </a:rPr>
              <a:t>3</a:t>
            </a:r>
            <a:endParaRPr lang="en-US" sz="1100" b="1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7088AD-8CD0-4A3C-A8C9-11CC39F927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864" y="1791550"/>
            <a:ext cx="5054022" cy="4115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75A663-CA0E-4F61-853B-64E4930897D2}"/>
              </a:ext>
            </a:extLst>
          </p:cNvPr>
          <p:cNvSpPr txBox="1"/>
          <p:nvPr/>
        </p:nvSpPr>
        <p:spPr>
          <a:xfrm>
            <a:off x="1936646" y="1145219"/>
            <a:ext cx="5264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IR Infrared Obstacle Avoidance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47D43C-D6DE-3719-421A-2472FBFE2E03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III.Components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358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>
                <a:solidFill>
                  <a:schemeClr val="tx1"/>
                </a:solidFill>
              </a:rPr>
              <a:t>3</a:t>
            </a:r>
            <a:endParaRPr lang="en-US" sz="11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F82DE5-F0C0-468A-AA60-039E22FB2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421" y="1880482"/>
            <a:ext cx="4115157" cy="30970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58BBE6-E0DC-4137-B492-9731A03D4232}"/>
              </a:ext>
            </a:extLst>
          </p:cNvPr>
          <p:cNvSpPr txBox="1"/>
          <p:nvPr/>
        </p:nvSpPr>
        <p:spPr>
          <a:xfrm>
            <a:off x="2514421" y="1362355"/>
            <a:ext cx="3977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Buzzer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7A847A-129C-A404-D7FF-A6EF4E17104F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III.Components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504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244" y="335625"/>
            <a:ext cx="1014555" cy="9224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5DB6E80-EC09-4DDA-AFEE-6AB063618C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155" y="1566437"/>
            <a:ext cx="8646192" cy="45311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C56466-B71A-42D2-82D3-77468A7337E6}"/>
              </a:ext>
            </a:extLst>
          </p:cNvPr>
          <p:cNvSpPr txBox="1"/>
          <p:nvPr/>
        </p:nvSpPr>
        <p:spPr>
          <a:xfrm>
            <a:off x="1348766" y="888701"/>
            <a:ext cx="4651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OLED 0.96 inch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C7EE49D-3463-B7D1-5098-F4AB330FA562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III.Components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244" y="335625"/>
            <a:ext cx="1014555" cy="9224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DD0388-2AD3-4115-BAF5-F034A4341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942" y="2122050"/>
            <a:ext cx="5944115" cy="22679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428460-D2B8-4D3F-A77C-721D11309B7A}"/>
              </a:ext>
            </a:extLst>
          </p:cNvPr>
          <p:cNvSpPr txBox="1"/>
          <p:nvPr/>
        </p:nvSpPr>
        <p:spPr>
          <a:xfrm>
            <a:off x="1774894" y="1258033"/>
            <a:ext cx="501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CH340G USB to UART converter circuit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AE69FB-67D6-21B9-4B0E-6DFA02DB88F8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III.Components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>
                <a:solidFill>
                  <a:schemeClr val="tx1"/>
                </a:solidFill>
              </a:rPr>
              <a:t>4</a:t>
            </a:r>
            <a:endParaRPr lang="en-US" sz="1100" b="1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99A36D-E87D-6566-B70A-480AD3111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8537" y="857605"/>
            <a:ext cx="5078730" cy="57607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9D6BB12-98CE-D451-50E8-7CAAD24D8056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IV. Block diagram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0345A9-3E57-0C19-83CB-D4FC5A1D2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5314A43-1D7B-F076-0926-F3671AA69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717714-AF18-12C3-E448-455EDCE99E39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V. Workflow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D1F29D-7749-1FEB-6A6D-4294E9773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6997" y="1105852"/>
            <a:ext cx="6390005" cy="46462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9387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7A13CE-2BA8-ADA3-ED71-79377852E3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CB470A-48D6-1643-2686-29CBE9EC9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788275-041E-6AED-2B1C-B6B2FA3CEF85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VI. Demo</a:t>
            </a:r>
          </a:p>
        </p:txBody>
      </p:sp>
      <p:pic>
        <p:nvPicPr>
          <p:cNvPr id="1026" name="Picture 2" descr="Không có mô tả.">
            <a:extLst>
              <a:ext uri="{FF2B5EF4-FFF2-40B4-BE49-F238E27FC236}">
                <a16:creationId xmlns:a16="http://schemas.microsoft.com/office/drawing/2014/main" id="{D78A36E4-F07A-D15D-9FBD-9CBB89D068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325" y="1159498"/>
            <a:ext cx="7211505" cy="4610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9585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3CAC1D-8C9E-2DB4-19B7-2178626AAA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57F67D5-5B9A-72AA-6BB2-9737D4E30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4F3273-A3F6-2A7B-C024-45123DC1084F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VI. Demo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7D3879-E22B-7D50-3D07-1CE22206B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7649"/>
            <a:ext cx="9144000" cy="4942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3036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4D6E5F-BC7C-8119-FF89-B79853223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3A4B65F-F951-8274-3DE2-A07276945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A7DCA8-821F-32F2-47CB-F7545D57D2EF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VI. Demo</a:t>
            </a:r>
          </a:p>
        </p:txBody>
      </p:sp>
      <p:pic>
        <p:nvPicPr>
          <p:cNvPr id="6" name="495707938_24104459559158431_2361905327250102823_n">
            <a:hlinkClick r:id="" action="ppaction://media"/>
            <a:extLst>
              <a:ext uri="{FF2B5EF4-FFF2-40B4-BE49-F238E27FC236}">
                <a16:creationId xmlns:a16="http://schemas.microsoft.com/office/drawing/2014/main" id="{CCDE6BE3-CD96-E9AF-3D85-F70D0C33A4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16200000">
            <a:off x="2643187" y="177978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466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>
                <a:solidFill>
                  <a:schemeClr val="tx1"/>
                </a:solidFill>
              </a:rPr>
              <a:t>6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90380A-A3D9-4EED-A204-FFD353D86E82}"/>
              </a:ext>
            </a:extLst>
          </p:cNvPr>
          <p:cNvSpPr txBox="1"/>
          <p:nvPr/>
        </p:nvSpPr>
        <p:spPr>
          <a:xfrm>
            <a:off x="1620094" y="2151727"/>
            <a:ext cx="590381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/>
              <a:t>Thank you for listening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923290" y="1171575"/>
            <a:ext cx="6944360" cy="2661920"/>
          </a:xfrm>
        </p:spPr>
        <p:txBody>
          <a:bodyPr>
            <a:normAutofit/>
          </a:bodyPr>
          <a:lstStyle/>
          <a:p>
            <a:r>
              <a:rPr lang="en-US" sz="2000" dirty="0"/>
              <a:t>Members:</a:t>
            </a:r>
            <a:br>
              <a:rPr lang="en-US" sz="2000" dirty="0"/>
            </a:br>
            <a:r>
              <a:rPr lang="en-US" sz="2000" dirty="0"/>
              <a:t>Nguyễn Gia Bảo 2051087</a:t>
            </a:r>
            <a:br>
              <a:rPr lang="en-US" sz="2000" dirty="0"/>
            </a:br>
            <a:r>
              <a:rPr lang="en-US" sz="2000" dirty="0">
                <a:sym typeface="+mn-ea"/>
              </a:rPr>
              <a:t>Lý Tùng Thái 2051191</a:t>
            </a:r>
            <a:br>
              <a:rPr lang="en-US" sz="2000" dirty="0">
                <a:sym typeface="+mn-ea"/>
              </a:rPr>
            </a:br>
            <a:r>
              <a:rPr lang="en-US" sz="2000" dirty="0">
                <a:sym typeface="+mn-ea"/>
              </a:rPr>
              <a:t>Phạm Gia Khánh 2051132</a:t>
            </a:r>
            <a:br>
              <a:rPr lang="en-US" sz="2000" dirty="0"/>
            </a:b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267" y="992573"/>
            <a:ext cx="1014555" cy="92240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420" y="1138591"/>
            <a:ext cx="1907671" cy="67714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267" y="992573"/>
            <a:ext cx="1014555" cy="92240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420" y="1138591"/>
            <a:ext cx="1907671" cy="6771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AD9DBDE-EB37-48E8-9194-E40BFA793475}"/>
              </a:ext>
            </a:extLst>
          </p:cNvPr>
          <p:cNvSpPr txBox="1"/>
          <p:nvPr/>
        </p:nvSpPr>
        <p:spPr>
          <a:xfrm>
            <a:off x="790113" y="2112885"/>
            <a:ext cx="77235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of content:</a:t>
            </a:r>
          </a:p>
          <a:p>
            <a:r>
              <a:rPr lang="en-US" dirty="0"/>
              <a:t>-Introduction </a:t>
            </a:r>
          </a:p>
          <a:p>
            <a:r>
              <a:rPr lang="en-US" dirty="0"/>
              <a:t>-Requirements</a:t>
            </a:r>
          </a:p>
          <a:p>
            <a:r>
              <a:rPr lang="en-US" dirty="0"/>
              <a:t>-Components</a:t>
            </a:r>
          </a:p>
          <a:p>
            <a:r>
              <a:rPr lang="en-US" dirty="0"/>
              <a:t>-Block diagram</a:t>
            </a:r>
          </a:p>
          <a:p>
            <a:r>
              <a:rPr lang="en-US" dirty="0"/>
              <a:t>-Workflow</a:t>
            </a:r>
          </a:p>
          <a:p>
            <a:r>
              <a:rPr lang="en-US" dirty="0"/>
              <a:t>-Demo</a:t>
            </a:r>
          </a:p>
        </p:txBody>
      </p:sp>
    </p:spTree>
    <p:extLst>
      <p:ext uri="{BB962C8B-B14F-4D97-AF65-F5344CB8AC3E}">
        <p14:creationId xmlns:p14="http://schemas.microsoft.com/office/powerpoint/2010/main" val="410516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>
                <a:solidFill>
                  <a:schemeClr val="tx1"/>
                </a:solidFill>
              </a:rPr>
              <a:t>1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3D3BB9-3BE0-4E86-AEF9-2DE0D752142F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I.INTRODUCTION</a:t>
            </a:r>
          </a:p>
        </p:txBody>
      </p:sp>
      <p:pic>
        <p:nvPicPr>
          <p:cNvPr id="4" name="Picture 2" descr="IoT Smart Home Security System: Benefits, Examples &amp; Top Devices">
            <a:extLst>
              <a:ext uri="{FF2B5EF4-FFF2-40B4-BE49-F238E27FC236}">
                <a16:creationId xmlns:a16="http://schemas.microsoft.com/office/drawing/2014/main" id="{21F6A882-6529-ADB2-86B1-30501E79B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36" y="952500"/>
            <a:ext cx="7414054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267" y="992573"/>
            <a:ext cx="1014555" cy="92240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420" y="1138591"/>
            <a:ext cx="1907671" cy="6771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D0EE3A-F0BA-43A3-BF07-DF48944A2812}"/>
              </a:ext>
            </a:extLst>
          </p:cNvPr>
          <p:cNvSpPr txBox="1"/>
          <p:nvPr/>
        </p:nvSpPr>
        <p:spPr>
          <a:xfrm>
            <a:off x="1012054" y="2086252"/>
            <a:ext cx="75282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Functional requirement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Detect abnormal from surrounding through PIR, IR, Flame sensor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Trigger alarm and light when detect until turn off when command executed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Send message to pc via </a:t>
            </a:r>
            <a:r>
              <a:rPr lang="en-US" dirty="0" err="1"/>
              <a:t>usb</a:t>
            </a:r>
            <a:r>
              <a:rPr lang="en-US" dirty="0"/>
              <a:t> </a:t>
            </a:r>
            <a:r>
              <a:rPr lang="en-US" dirty="0" err="1"/>
              <a:t>uart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Display current house’s security on LED screen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Able to control full system by computer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41698B-34FE-36FB-866F-8BBFC67DECD1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II.Requirement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79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267" y="992573"/>
            <a:ext cx="1014555" cy="92240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420" y="1138591"/>
            <a:ext cx="1907671" cy="6771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D0EE3A-F0BA-43A3-BF07-DF48944A2812}"/>
              </a:ext>
            </a:extLst>
          </p:cNvPr>
          <p:cNvSpPr txBox="1"/>
          <p:nvPr/>
        </p:nvSpPr>
        <p:spPr>
          <a:xfrm>
            <a:off x="1004959" y="2086252"/>
            <a:ext cx="75282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Non-functional requirement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Reliability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Safety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B64A4E-4A48-05DE-08F3-734BF69C6BF2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II.Requirement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999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>
                <a:solidFill>
                  <a:schemeClr val="tx1"/>
                </a:solidFill>
              </a:rPr>
              <a:t>2</a:t>
            </a:r>
            <a:endParaRPr lang="en-US" sz="11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A3C0D2-DB38-4B5C-A61E-64ABF0887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77" y="1214377"/>
            <a:ext cx="5138209" cy="41421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F511BC-6CCB-4888-8C24-ACEDADCC9C08}"/>
              </a:ext>
            </a:extLst>
          </p:cNvPr>
          <p:cNvSpPr txBox="1"/>
          <p:nvPr/>
        </p:nvSpPr>
        <p:spPr>
          <a:xfrm>
            <a:off x="6012661" y="1214377"/>
            <a:ext cx="2778711" cy="96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02920" marR="0">
              <a:lnSpc>
                <a:spcPct val="107000"/>
              </a:lnSpc>
              <a:spcBef>
                <a:spcPts val="300"/>
              </a:spcBef>
              <a:spcAft>
                <a:spcPts val="800"/>
              </a:spcAft>
            </a:pPr>
            <a:r>
              <a:rPr lang="en-US" sz="1800" dirty="0">
                <a:solidFill>
                  <a:srgbClr val="1F2328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STM32F103RCT6 ARM CORTEX-M3 MINI: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4EB2BF-2CEF-E81D-BCD7-26A568A1E695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III.Components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>
                <a:solidFill>
                  <a:schemeClr val="tx1"/>
                </a:solidFill>
              </a:rPr>
              <a:t>3</a:t>
            </a:r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D455D9-02EC-4F84-9A6E-2A2578DFD597}"/>
              </a:ext>
            </a:extLst>
          </p:cNvPr>
          <p:cNvSpPr txBox="1"/>
          <p:nvPr/>
        </p:nvSpPr>
        <p:spPr>
          <a:xfrm>
            <a:off x="6722076" y="1300677"/>
            <a:ext cx="1907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1F2328"/>
                </a:solidFill>
                <a:effectLst/>
                <a:latin typeface="Segoe UI" panose="020B0502040204020203" pitchFamily="34" charset="0"/>
                <a:ea typeface="Times New Roman" panose="02020603050405020304" pitchFamily="18" charset="0"/>
              </a:rPr>
              <a:t>PIR </a:t>
            </a:r>
            <a:r>
              <a:rPr lang="en-US" dirty="0">
                <a:solidFill>
                  <a:srgbClr val="1F2328"/>
                </a:solidFill>
                <a:latin typeface="Segoe UI" panose="020B0502040204020203" pitchFamily="34" charset="0"/>
                <a:ea typeface="Times New Roman" panose="02020603050405020304" pitchFamily="18" charset="0"/>
              </a:rPr>
              <a:t>AM312 Mini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09CFD80-6004-2F36-5BDF-581417597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836" y="1300677"/>
            <a:ext cx="5025081" cy="425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152A6F-C01B-0A66-2B16-1F2474739FD1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III.Components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100" b="1">
                <a:solidFill>
                  <a:schemeClr val="tx1"/>
                </a:solidFill>
              </a:rPr>
              <a:t>3</a:t>
            </a:r>
            <a:endParaRPr lang="en-US" sz="1100" b="1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593F36-33A9-47B3-954A-70B27707D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9942" y="1860517"/>
            <a:ext cx="5944115" cy="23715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61CB5E-BC23-4BEB-B851-CCB74F74F026}"/>
              </a:ext>
            </a:extLst>
          </p:cNvPr>
          <p:cNvSpPr txBox="1"/>
          <p:nvPr/>
        </p:nvSpPr>
        <p:spPr>
          <a:xfrm>
            <a:off x="1478971" y="1174395"/>
            <a:ext cx="5566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Flame sensor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B06544-CD3E-2CEE-59C7-C9699F190C5C}"/>
              </a:ext>
            </a:extLst>
          </p:cNvPr>
          <p:cNvSpPr txBox="1"/>
          <p:nvPr/>
        </p:nvSpPr>
        <p:spPr>
          <a:xfrm>
            <a:off x="781236" y="488273"/>
            <a:ext cx="556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III.Components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454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185</Words>
  <Application>Microsoft Office PowerPoint</Application>
  <PresentationFormat>On-screen Show (4:3)</PresentationFormat>
  <Paragraphs>58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Segoe UI</vt:lpstr>
      <vt:lpstr>Times New Roman</vt:lpstr>
      <vt:lpstr>Office Theme</vt:lpstr>
      <vt:lpstr>Home alarm system </vt:lpstr>
      <vt:lpstr>Members: Nguyễn Gia Bảo 2051087 Lý Tùng Thái 2051191 Phạm Gia Khánh 2051132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Pham Khanh</cp:lastModifiedBy>
  <cp:revision>78</cp:revision>
  <dcterms:created xsi:type="dcterms:W3CDTF">2019-05-10T14:30:00Z</dcterms:created>
  <dcterms:modified xsi:type="dcterms:W3CDTF">2025-05-07T03:16:09Z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1033-11.2.0.9052</vt:lpwstr>
  </property>
</Properties>
</file>

<file path=docProps/thumbnail.jpeg>
</file>